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1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3.gif" ContentType="image/gif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3D9F8C-C64C-450A-9556-EB20A5D773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34D65-3E79-48CD-90D7-6B4886CD3E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E284D9-081E-4D35-B215-48D1A3F040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48BBD7-51D9-48D5-BEFF-20E2DF4F16A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1EA03A-D3C6-4F40-8D98-2963EB4754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B89535-3DAE-4116-8AE4-26FA38A446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9C325C-2788-4C65-A26E-0EFA418C9C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DF555A-066A-4F7B-AB1D-2FC3C316D8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AEE8AE-32CC-42AD-A1E0-6A01A272D2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67B9BB-63C8-4026-B8A8-52BD8C8440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E4A42B-C361-4FE7-8FBE-5807EF30A5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C1FA13-2BFB-46A8-BF3E-F1DFDF3899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5D57AE-D99B-4558-899B-4E984D7FB30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0" y="36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" name="Group 3"/>
          <p:cNvGrpSpPr/>
          <p:nvPr/>
        </p:nvGrpSpPr>
        <p:grpSpPr>
          <a:xfrm>
            <a:off x="3060000" y="5760000"/>
            <a:ext cx="11879640" cy="899640"/>
            <a:chOff x="3060000" y="5760000"/>
            <a:chExt cx="11879640" cy="899640"/>
          </a:xfrm>
        </p:grpSpPr>
        <p:sp>
          <p:nvSpPr>
            <p:cNvPr id="43" name="Freeform 4"/>
            <p:cNvSpPr/>
            <p:nvPr/>
          </p:nvSpPr>
          <p:spPr>
            <a:xfrm>
              <a:off x="3060000" y="5902920"/>
              <a:ext cx="11879640" cy="756720"/>
            </a:xfrm>
            <a:custGeom>
              <a:avLst/>
              <a:gdLst/>
              <a:ahLst/>
              <a:rect l="l" t="t" r="r" b="b"/>
              <a:pathLst>
                <a:path w="2145129" h="252360">
                  <a:moveTo>
                    <a:pt x="0" y="0"/>
                  </a:moveTo>
                  <a:lnTo>
                    <a:pt x="2145129" y="0"/>
                  </a:lnTo>
                  <a:lnTo>
                    <a:pt x="2145129" y="252360"/>
                  </a:lnTo>
                  <a:lnTo>
                    <a:pt x="0" y="252360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TextBox 5"/>
            <p:cNvSpPr/>
            <p:nvPr/>
          </p:nvSpPr>
          <p:spPr>
            <a:xfrm>
              <a:off x="3060000" y="5760000"/>
              <a:ext cx="11879640" cy="89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" name="TextBox 6"/>
          <p:cNvSpPr/>
          <p:nvPr/>
        </p:nvSpPr>
        <p:spPr>
          <a:xfrm>
            <a:off x="4279680" y="2736000"/>
            <a:ext cx="9728280" cy="119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380"/>
              </a:lnSpc>
              <a:buNone/>
            </a:pPr>
            <a:r>
              <a:rPr b="0" lang="en-US" sz="7000" spc="-1" strike="noStrike">
                <a:solidFill>
                  <a:srgbClr val="ffffff"/>
                </a:solidFill>
                <a:latin typeface="Hagrid Text"/>
                <a:ea typeface="Hagrid Text"/>
              </a:rPr>
              <a:t>INTEGRAÇÃO WHMCS</a:t>
            </a:r>
            <a:endParaRPr b="0" lang="pt-BR" sz="7000" spc="-1" strike="noStrike">
              <a:latin typeface="Arial"/>
            </a:endParaRPr>
          </a:p>
        </p:txBody>
      </p:sp>
      <p:sp>
        <p:nvSpPr>
          <p:cNvPr id="46" name="TextBox 2"/>
          <p:cNvSpPr/>
          <p:nvPr/>
        </p:nvSpPr>
        <p:spPr>
          <a:xfrm>
            <a:off x="5043600" y="4524120"/>
            <a:ext cx="73760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WebHost Manager Complete Solution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47" name="TextBox 3"/>
          <p:cNvSpPr/>
          <p:nvPr/>
        </p:nvSpPr>
        <p:spPr>
          <a:xfrm>
            <a:off x="3146040" y="5953320"/>
            <a:ext cx="1199592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Integração de um Sistema de Gerenciamento na HoppeHosting</a:t>
            </a:r>
            <a:endParaRPr b="0" lang="pt-BR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" name="Group 3"/>
          <p:cNvGrpSpPr/>
          <p:nvPr/>
        </p:nvGrpSpPr>
        <p:grpSpPr>
          <a:xfrm>
            <a:off x="2837880" y="1798200"/>
            <a:ext cx="3134880" cy="1346400"/>
            <a:chOff x="2837880" y="1798200"/>
            <a:chExt cx="3134880" cy="1346400"/>
          </a:xfrm>
        </p:grpSpPr>
        <p:sp>
          <p:nvSpPr>
            <p:cNvPr id="50" name="Freeform 4"/>
            <p:cNvSpPr/>
            <p:nvPr/>
          </p:nvSpPr>
          <p:spPr>
            <a:xfrm>
              <a:off x="2837880" y="1978920"/>
              <a:ext cx="3134880" cy="1165680"/>
            </a:xfrm>
            <a:custGeom>
              <a:avLst/>
              <a:gdLst/>
              <a:ahLst/>
              <a:rect l="l" t="t" r="r" b="b"/>
              <a:pathLst>
                <a:path w="825869" h="307168">
                  <a:moveTo>
                    <a:pt x="0" y="0"/>
                  </a:moveTo>
                  <a:lnTo>
                    <a:pt x="825869" y="0"/>
                  </a:lnTo>
                  <a:lnTo>
                    <a:pt x="825869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5"/>
            <p:cNvSpPr/>
            <p:nvPr/>
          </p:nvSpPr>
          <p:spPr>
            <a:xfrm>
              <a:off x="2837880" y="1798200"/>
              <a:ext cx="3134880" cy="1346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" name="Group 6"/>
          <p:cNvGrpSpPr/>
          <p:nvPr/>
        </p:nvGrpSpPr>
        <p:grpSpPr>
          <a:xfrm>
            <a:off x="1028880" y="2693880"/>
            <a:ext cx="6539760" cy="1346760"/>
            <a:chOff x="1028880" y="2693880"/>
            <a:chExt cx="6539760" cy="1346760"/>
          </a:xfrm>
        </p:grpSpPr>
        <p:sp>
          <p:nvSpPr>
            <p:cNvPr id="53" name="Freeform 7"/>
            <p:cNvSpPr/>
            <p:nvPr/>
          </p:nvSpPr>
          <p:spPr>
            <a:xfrm>
              <a:off x="1028880" y="2874960"/>
              <a:ext cx="6539760" cy="1165680"/>
            </a:xfrm>
            <a:custGeom>
              <a:avLst/>
              <a:gdLst/>
              <a:ahLst/>
              <a:rect l="l" t="t" r="r" b="b"/>
              <a:pathLst>
                <a:path w="1722614" h="307168">
                  <a:moveTo>
                    <a:pt x="0" y="0"/>
                  </a:moveTo>
                  <a:lnTo>
                    <a:pt x="1722614" y="0"/>
                  </a:lnTo>
                  <a:lnTo>
                    <a:pt x="1722614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TextBox 8"/>
            <p:cNvSpPr/>
            <p:nvPr/>
          </p:nvSpPr>
          <p:spPr>
            <a:xfrm>
              <a:off x="1028880" y="2693880"/>
              <a:ext cx="6539760" cy="1346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" name="Group 9"/>
          <p:cNvGrpSpPr/>
          <p:nvPr/>
        </p:nvGrpSpPr>
        <p:grpSpPr>
          <a:xfrm>
            <a:off x="1028880" y="834120"/>
            <a:ext cx="6753240" cy="1346760"/>
            <a:chOff x="1028880" y="834120"/>
            <a:chExt cx="6753240" cy="1346760"/>
          </a:xfrm>
        </p:grpSpPr>
        <p:sp>
          <p:nvSpPr>
            <p:cNvPr id="56" name="Freeform 10"/>
            <p:cNvSpPr/>
            <p:nvPr/>
          </p:nvSpPr>
          <p:spPr>
            <a:xfrm>
              <a:off x="1028880" y="1015200"/>
              <a:ext cx="6753240" cy="1165680"/>
            </a:xfrm>
            <a:custGeom>
              <a:avLst/>
              <a:gdLst/>
              <a:ahLst/>
              <a:rect l="l" t="t" r="r" b="b"/>
              <a:pathLst>
                <a:path w="1778800" h="307168">
                  <a:moveTo>
                    <a:pt x="0" y="0"/>
                  </a:moveTo>
                  <a:lnTo>
                    <a:pt x="1778800" y="0"/>
                  </a:lnTo>
                  <a:lnTo>
                    <a:pt x="1778800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TextBox 11"/>
            <p:cNvSpPr/>
            <p:nvPr/>
          </p:nvSpPr>
          <p:spPr>
            <a:xfrm>
              <a:off x="1028880" y="834120"/>
              <a:ext cx="6753240" cy="1346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8" name="Picture 12" descr=""/>
          <p:cNvPicPr/>
          <p:nvPr/>
        </p:nvPicPr>
        <p:blipFill>
          <a:blip r:embed="rId2"/>
          <a:stretch/>
        </p:blipFill>
        <p:spPr>
          <a:xfrm>
            <a:off x="1996920" y="4041000"/>
            <a:ext cx="3641760" cy="3958560"/>
          </a:xfrm>
          <a:prstGeom prst="rect">
            <a:avLst/>
          </a:prstGeom>
          <a:ln w="0">
            <a:noFill/>
          </a:ln>
        </p:spPr>
      </p:pic>
      <p:sp>
        <p:nvSpPr>
          <p:cNvPr id="59" name="TextBox 13"/>
          <p:cNvSpPr/>
          <p:nvPr/>
        </p:nvSpPr>
        <p:spPr>
          <a:xfrm>
            <a:off x="789120" y="1336320"/>
            <a:ext cx="7232400" cy="23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265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APRESENTAÇÃO </a:t>
            </a:r>
            <a:r>
              <a:rPr b="1" lang="en-US" sz="5400" spc="-1" strike="noStrike">
                <a:solidFill>
                  <a:srgbClr val="1b7895"/>
                </a:solidFill>
                <a:latin typeface="Hagrid Text Bold"/>
                <a:ea typeface="Hagrid Text Bold"/>
              </a:rPr>
              <a:t>DA</a:t>
            </a: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 </a:t>
            </a:r>
            <a:endParaRPr b="0" lang="pt-BR" sz="5400" spc="-1" strike="noStrike">
              <a:latin typeface="Arial"/>
            </a:endParaRPr>
          </a:p>
          <a:p>
            <a:pPr algn="ctr">
              <a:lnSpc>
                <a:spcPts val="6265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EMPRESA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60" name="TextBox 14"/>
          <p:cNvSpPr/>
          <p:nvPr/>
        </p:nvSpPr>
        <p:spPr>
          <a:xfrm>
            <a:off x="7782480" y="4323240"/>
            <a:ext cx="10076040" cy="154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A HoppeHosting fornece hospedagem para jogos, sites e armazenamento web, com foco em alto desempenho, latência e disponibilidade.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61" name="TextBox 1"/>
          <p:cNvSpPr/>
          <p:nvPr/>
        </p:nvSpPr>
        <p:spPr>
          <a:xfrm>
            <a:off x="7740000" y="6300000"/>
            <a:ext cx="10076040" cy="20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Oferece VPS (servidor virtual privado), hospedagem dedicada e compartilhada, atendendo desde gamers até empresas que buscam soluções de armazenamento confiáveis</a:t>
            </a:r>
            <a:r>
              <a:rPr b="0" lang="en-US" sz="2900" spc="-1" strike="noStrike">
                <a:solidFill>
                  <a:srgbClr val="f6c8de"/>
                </a:solidFill>
                <a:latin typeface="Hagrid Text"/>
                <a:ea typeface="Hagrid Text"/>
              </a:rPr>
              <a:t>.</a:t>
            </a:r>
            <a:endParaRPr b="0" lang="pt-BR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" name="Group 5"/>
          <p:cNvGrpSpPr/>
          <p:nvPr/>
        </p:nvGrpSpPr>
        <p:grpSpPr>
          <a:xfrm>
            <a:off x="2837880" y="1798200"/>
            <a:ext cx="3134880" cy="1346400"/>
            <a:chOff x="2837880" y="1798200"/>
            <a:chExt cx="3134880" cy="1346400"/>
          </a:xfrm>
        </p:grpSpPr>
        <p:sp>
          <p:nvSpPr>
            <p:cNvPr id="64" name="Freeform 14"/>
            <p:cNvSpPr/>
            <p:nvPr/>
          </p:nvSpPr>
          <p:spPr>
            <a:xfrm>
              <a:off x="2837880" y="1978920"/>
              <a:ext cx="3134880" cy="1165680"/>
            </a:xfrm>
            <a:custGeom>
              <a:avLst/>
              <a:gdLst/>
              <a:ahLst/>
              <a:rect l="l" t="t" r="r" b="b"/>
              <a:pathLst>
                <a:path w="825869" h="307168">
                  <a:moveTo>
                    <a:pt x="0" y="0"/>
                  </a:moveTo>
                  <a:lnTo>
                    <a:pt x="825869" y="0"/>
                  </a:lnTo>
                  <a:lnTo>
                    <a:pt x="825869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TextBox 20"/>
            <p:cNvSpPr/>
            <p:nvPr/>
          </p:nvSpPr>
          <p:spPr>
            <a:xfrm>
              <a:off x="2837880" y="1798200"/>
              <a:ext cx="3134880" cy="1346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" name="Group 11"/>
          <p:cNvGrpSpPr/>
          <p:nvPr/>
        </p:nvGrpSpPr>
        <p:grpSpPr>
          <a:xfrm>
            <a:off x="1028880" y="2693880"/>
            <a:ext cx="6539760" cy="1346760"/>
            <a:chOff x="1028880" y="2693880"/>
            <a:chExt cx="6539760" cy="1346760"/>
          </a:xfrm>
        </p:grpSpPr>
        <p:sp>
          <p:nvSpPr>
            <p:cNvPr id="67" name="Freeform 15"/>
            <p:cNvSpPr/>
            <p:nvPr/>
          </p:nvSpPr>
          <p:spPr>
            <a:xfrm>
              <a:off x="1028880" y="2874960"/>
              <a:ext cx="6539760" cy="1165680"/>
            </a:xfrm>
            <a:custGeom>
              <a:avLst/>
              <a:gdLst/>
              <a:ahLst/>
              <a:rect l="l" t="t" r="r" b="b"/>
              <a:pathLst>
                <a:path w="1722614" h="307168">
                  <a:moveTo>
                    <a:pt x="0" y="0"/>
                  </a:moveTo>
                  <a:lnTo>
                    <a:pt x="1722614" y="0"/>
                  </a:lnTo>
                  <a:lnTo>
                    <a:pt x="1722614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TextBox 21"/>
            <p:cNvSpPr/>
            <p:nvPr/>
          </p:nvSpPr>
          <p:spPr>
            <a:xfrm>
              <a:off x="1028880" y="2693880"/>
              <a:ext cx="6539760" cy="1346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" name="Group 12"/>
          <p:cNvGrpSpPr/>
          <p:nvPr/>
        </p:nvGrpSpPr>
        <p:grpSpPr>
          <a:xfrm>
            <a:off x="1028880" y="834120"/>
            <a:ext cx="6753240" cy="1346760"/>
            <a:chOff x="1028880" y="834120"/>
            <a:chExt cx="6753240" cy="1346760"/>
          </a:xfrm>
        </p:grpSpPr>
        <p:sp>
          <p:nvSpPr>
            <p:cNvPr id="70" name="Freeform 16"/>
            <p:cNvSpPr/>
            <p:nvPr/>
          </p:nvSpPr>
          <p:spPr>
            <a:xfrm>
              <a:off x="1028880" y="1015200"/>
              <a:ext cx="6753240" cy="1165680"/>
            </a:xfrm>
            <a:custGeom>
              <a:avLst/>
              <a:gdLst/>
              <a:ahLst/>
              <a:rect l="l" t="t" r="r" b="b"/>
              <a:pathLst>
                <a:path w="1778800" h="307168">
                  <a:moveTo>
                    <a:pt x="0" y="0"/>
                  </a:moveTo>
                  <a:lnTo>
                    <a:pt x="1778800" y="0"/>
                  </a:lnTo>
                  <a:lnTo>
                    <a:pt x="1778800" y="307168"/>
                  </a:lnTo>
                  <a:lnTo>
                    <a:pt x="0" y="3071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TextBox 22"/>
            <p:cNvSpPr/>
            <p:nvPr/>
          </p:nvSpPr>
          <p:spPr>
            <a:xfrm>
              <a:off x="1028880" y="834120"/>
              <a:ext cx="6753240" cy="1346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" name="TextBox 23"/>
          <p:cNvSpPr/>
          <p:nvPr/>
        </p:nvSpPr>
        <p:spPr>
          <a:xfrm>
            <a:off x="789120" y="1336320"/>
            <a:ext cx="723240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265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APRESENTAÇÃO </a:t>
            </a:r>
            <a:r>
              <a:rPr b="1" lang="en-US" sz="5400" spc="-1" strike="noStrike">
                <a:solidFill>
                  <a:srgbClr val="1b7895"/>
                </a:solidFill>
                <a:latin typeface="Hagrid Text Bold"/>
                <a:ea typeface="Hagrid Text Bold"/>
              </a:rPr>
              <a:t>DO</a:t>
            </a: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 </a:t>
            </a:r>
            <a:endParaRPr b="0" lang="pt-BR" sz="5400" spc="-1" strike="noStrike">
              <a:latin typeface="Arial"/>
            </a:endParaRPr>
          </a:p>
          <a:p>
            <a:pPr algn="ctr">
              <a:lnSpc>
                <a:spcPts val="6265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SOFTWARE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73" name="TextBox 24"/>
          <p:cNvSpPr/>
          <p:nvPr/>
        </p:nvSpPr>
        <p:spPr>
          <a:xfrm>
            <a:off x="7782480" y="4323240"/>
            <a:ext cx="10076040" cy="30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WHMCS é um sistema de gestão de clientes, administração financeira e prestação de suporte, com integração a diversos painéis de controle e utilizado em empresas de web hosting, tendo foco em automatização de tarefas do dia-a-dia, trazendo mais segurança e praticidade.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74" name="TextBox 25"/>
          <p:cNvSpPr/>
          <p:nvPr/>
        </p:nvSpPr>
        <p:spPr>
          <a:xfrm>
            <a:off x="7740000" y="7668000"/>
            <a:ext cx="10076040" cy="20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059"/>
              </a:lnSpc>
              <a:buNone/>
            </a:pPr>
            <a:r>
              <a:rPr b="0" lang="en-US" sz="2900" spc="-1" strike="noStrike">
                <a:solidFill>
                  <a:srgbClr val="ffffff"/>
                </a:solidFill>
                <a:latin typeface="Hagrid Text"/>
                <a:ea typeface="Hagrid Text"/>
              </a:rPr>
              <a:t>Oferece VPS (servidor virtual privado), hospedagem dedicada e compartilhada, atendendo desde gamers até empresas que buscam soluções de armazenamento confiáveis</a:t>
            </a:r>
            <a:r>
              <a:rPr b="0" lang="en-US" sz="2900" spc="-1" strike="noStrike">
                <a:solidFill>
                  <a:srgbClr val="f6c8de"/>
                </a:solidFill>
                <a:latin typeface="Hagrid Text"/>
                <a:ea typeface="Hagrid Text"/>
              </a:rPr>
              <a:t>.</a:t>
            </a:r>
            <a:endParaRPr b="0" lang="pt-BR" sz="29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9720000" y="1872000"/>
            <a:ext cx="5799600" cy="148176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/>
        </p:blipFill>
        <p:spPr>
          <a:xfrm>
            <a:off x="360000" y="4464000"/>
            <a:ext cx="7192080" cy="54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8" name="Group 3"/>
          <p:cNvGrpSpPr/>
          <p:nvPr/>
        </p:nvGrpSpPr>
        <p:grpSpPr>
          <a:xfrm>
            <a:off x="6144120" y="1571760"/>
            <a:ext cx="11114280" cy="741600"/>
            <a:chOff x="6144120" y="1571760"/>
            <a:chExt cx="11114280" cy="741600"/>
          </a:xfrm>
        </p:grpSpPr>
        <p:sp>
          <p:nvSpPr>
            <p:cNvPr id="79" name="Freeform 4"/>
            <p:cNvSpPr/>
            <p:nvPr/>
          </p:nvSpPr>
          <p:spPr>
            <a:xfrm>
              <a:off x="6144120" y="1752840"/>
              <a:ext cx="11114280" cy="560520"/>
            </a:xfrm>
            <a:custGeom>
              <a:avLst/>
              <a:gdLst/>
              <a:ahLst/>
              <a:rect l="l" t="t" r="r" b="b"/>
              <a:pathLst>
                <a:path w="2927452" h="147811">
                  <a:moveTo>
                    <a:pt x="0" y="0"/>
                  </a:moveTo>
                  <a:lnTo>
                    <a:pt x="2927452" y="0"/>
                  </a:lnTo>
                  <a:lnTo>
                    <a:pt x="2927452" y="147811"/>
                  </a:lnTo>
                  <a:lnTo>
                    <a:pt x="0" y="147811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TextBox 5"/>
            <p:cNvSpPr/>
            <p:nvPr/>
          </p:nvSpPr>
          <p:spPr>
            <a:xfrm>
              <a:off x="6144120" y="1571760"/>
              <a:ext cx="11114280" cy="74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" name="Group 6"/>
          <p:cNvGrpSpPr/>
          <p:nvPr/>
        </p:nvGrpSpPr>
        <p:grpSpPr>
          <a:xfrm>
            <a:off x="6144120" y="5143680"/>
            <a:ext cx="11114280" cy="741240"/>
            <a:chOff x="6144120" y="5143680"/>
            <a:chExt cx="11114280" cy="741240"/>
          </a:xfrm>
        </p:grpSpPr>
        <p:sp>
          <p:nvSpPr>
            <p:cNvPr id="82" name="Freeform 7"/>
            <p:cNvSpPr/>
            <p:nvPr/>
          </p:nvSpPr>
          <p:spPr>
            <a:xfrm>
              <a:off x="6144120" y="5324400"/>
              <a:ext cx="11114280" cy="560520"/>
            </a:xfrm>
            <a:custGeom>
              <a:avLst/>
              <a:gdLst/>
              <a:ahLst/>
              <a:rect l="l" t="t" r="r" b="b"/>
              <a:pathLst>
                <a:path w="2927452" h="147811">
                  <a:moveTo>
                    <a:pt x="0" y="0"/>
                  </a:moveTo>
                  <a:lnTo>
                    <a:pt x="2927452" y="0"/>
                  </a:lnTo>
                  <a:lnTo>
                    <a:pt x="2927452" y="147811"/>
                  </a:lnTo>
                  <a:lnTo>
                    <a:pt x="0" y="147811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TextBox 8"/>
            <p:cNvSpPr/>
            <p:nvPr/>
          </p:nvSpPr>
          <p:spPr>
            <a:xfrm>
              <a:off x="6144120" y="5143680"/>
              <a:ext cx="11114280" cy="74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" name="Freeform 9"/>
          <p:cNvSpPr/>
          <p:nvPr/>
        </p:nvSpPr>
        <p:spPr>
          <a:xfrm>
            <a:off x="438840" y="2868120"/>
            <a:ext cx="4402440" cy="4114080"/>
          </a:xfrm>
          <a:custGeom>
            <a:avLst/>
            <a:gdLst/>
            <a:ahLst/>
            <a:rect l="l" t="t" r="r" b="b"/>
            <a:pathLst>
              <a:path w="4402996" h="4114800">
                <a:moveTo>
                  <a:pt x="0" y="0"/>
                </a:moveTo>
                <a:lnTo>
                  <a:pt x="4402996" y="0"/>
                </a:lnTo>
                <a:lnTo>
                  <a:pt x="44029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TextBox 10"/>
          <p:cNvSpPr/>
          <p:nvPr/>
        </p:nvSpPr>
        <p:spPr>
          <a:xfrm>
            <a:off x="6144120" y="2539800"/>
            <a:ext cx="11114280" cy="22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479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Hagrid Text"/>
                <a:ea typeface="Hagrid Text"/>
              </a:rPr>
              <a:t>Integrar o WHMCS para automatizar e gerenciar hospedagem, faturamento, suporte e infraestrutura, centralizando a gestão e otimizando o atendimento ao cliente.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6" name="TextBox 11"/>
          <p:cNvSpPr/>
          <p:nvPr/>
        </p:nvSpPr>
        <p:spPr>
          <a:xfrm>
            <a:off x="6144120" y="1663560"/>
            <a:ext cx="1111428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292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PROPOSTA: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7" name="TextBox 12"/>
          <p:cNvSpPr/>
          <p:nvPr/>
        </p:nvSpPr>
        <p:spPr>
          <a:xfrm>
            <a:off x="6144120" y="5229000"/>
            <a:ext cx="1111428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292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OBJETIVO: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" name="TextBox 13"/>
          <p:cNvSpPr/>
          <p:nvPr/>
        </p:nvSpPr>
        <p:spPr>
          <a:xfrm>
            <a:off x="6050520" y="6114240"/>
            <a:ext cx="11114280" cy="17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479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Hagrid Text"/>
                <a:ea typeface="Hagrid Text"/>
              </a:rPr>
              <a:t>Implementar o WHMCS para centralizar a gestão da HoppeHosting, otimizando faturamento, suporte e automação de processos.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0" name="Group 3"/>
          <p:cNvGrpSpPr/>
          <p:nvPr/>
        </p:nvGrpSpPr>
        <p:grpSpPr>
          <a:xfrm>
            <a:off x="-1440000" y="1326600"/>
            <a:ext cx="9510840" cy="915480"/>
            <a:chOff x="-1440000" y="1326600"/>
            <a:chExt cx="9510840" cy="915480"/>
          </a:xfrm>
        </p:grpSpPr>
        <p:sp>
          <p:nvSpPr>
            <p:cNvPr id="91" name="Freeform 4"/>
            <p:cNvSpPr/>
            <p:nvPr/>
          </p:nvSpPr>
          <p:spPr>
            <a:xfrm>
              <a:off x="-1440000" y="1507680"/>
              <a:ext cx="9510840" cy="73440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TextBox 5"/>
            <p:cNvSpPr/>
            <p:nvPr/>
          </p:nvSpPr>
          <p:spPr>
            <a:xfrm>
              <a:off x="-1440000" y="1326600"/>
              <a:ext cx="9510840" cy="915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" name="TextBox 6"/>
          <p:cNvSpPr/>
          <p:nvPr/>
        </p:nvSpPr>
        <p:spPr>
          <a:xfrm>
            <a:off x="503640" y="2502360"/>
            <a:ext cx="15819480" cy="18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Gestão ineficiente de faturas e pagamentos para clientes variados.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Falta de integração entre clientes, faturamento e suporte.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Processos manuais que consomem tempo e recursos.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ts val="364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grpSp>
        <p:nvGrpSpPr>
          <p:cNvPr id="94" name="Group 7"/>
          <p:cNvGrpSpPr/>
          <p:nvPr/>
        </p:nvGrpSpPr>
        <p:grpSpPr>
          <a:xfrm>
            <a:off x="12204000" y="4131360"/>
            <a:ext cx="7739640" cy="916560"/>
            <a:chOff x="12204000" y="4131360"/>
            <a:chExt cx="7739640" cy="916560"/>
          </a:xfrm>
        </p:grpSpPr>
        <p:sp>
          <p:nvSpPr>
            <p:cNvPr id="95" name="Freeform 8"/>
            <p:cNvSpPr/>
            <p:nvPr/>
          </p:nvSpPr>
          <p:spPr>
            <a:xfrm>
              <a:off x="12204000" y="4312080"/>
              <a:ext cx="7739640" cy="735840"/>
            </a:xfrm>
            <a:custGeom>
              <a:avLst/>
              <a:gdLst/>
              <a:ahLst/>
              <a:rect l="l" t="t" r="r" b="b"/>
              <a:pathLst>
                <a:path w="2036323" h="193968">
                  <a:moveTo>
                    <a:pt x="0" y="0"/>
                  </a:moveTo>
                  <a:lnTo>
                    <a:pt x="2036323" y="0"/>
                  </a:lnTo>
                  <a:lnTo>
                    <a:pt x="2036323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TextBox 9"/>
            <p:cNvSpPr/>
            <p:nvPr/>
          </p:nvSpPr>
          <p:spPr>
            <a:xfrm>
              <a:off x="12204000" y="4131360"/>
              <a:ext cx="7739640" cy="91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" name="Group 10"/>
          <p:cNvGrpSpPr/>
          <p:nvPr/>
        </p:nvGrpSpPr>
        <p:grpSpPr>
          <a:xfrm>
            <a:off x="-1260000" y="7338600"/>
            <a:ext cx="7379640" cy="916920"/>
            <a:chOff x="-1260000" y="7338600"/>
            <a:chExt cx="7379640" cy="916920"/>
          </a:xfrm>
        </p:grpSpPr>
        <p:sp>
          <p:nvSpPr>
            <p:cNvPr id="98" name="Freeform 11"/>
            <p:cNvSpPr/>
            <p:nvPr/>
          </p:nvSpPr>
          <p:spPr>
            <a:xfrm>
              <a:off x="-1260000" y="7519680"/>
              <a:ext cx="7379640" cy="735840"/>
            </a:xfrm>
            <a:custGeom>
              <a:avLst/>
              <a:gdLst/>
              <a:ahLst/>
              <a:rect l="l" t="t" r="r" b="b"/>
              <a:pathLst>
                <a:path w="2441780" h="193968">
                  <a:moveTo>
                    <a:pt x="0" y="0"/>
                  </a:moveTo>
                  <a:lnTo>
                    <a:pt x="2441780" y="0"/>
                  </a:lnTo>
                  <a:lnTo>
                    <a:pt x="2441780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TextBox 12"/>
            <p:cNvSpPr/>
            <p:nvPr/>
          </p:nvSpPr>
          <p:spPr>
            <a:xfrm>
              <a:off x="-1260000" y="7338600"/>
              <a:ext cx="7379640" cy="91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" name="Freeform 13"/>
          <p:cNvSpPr/>
          <p:nvPr/>
        </p:nvSpPr>
        <p:spPr>
          <a:xfrm>
            <a:off x="14310360" y="800640"/>
            <a:ext cx="2641680" cy="2641680"/>
          </a:xfrm>
          <a:custGeom>
            <a:avLst/>
            <a:gdLst/>
            <a:ahLst/>
            <a:rect l="l" t="t" r="r" b="b"/>
            <a:pathLst>
              <a:path w="2642301" h="2642301">
                <a:moveTo>
                  <a:pt x="0" y="0"/>
                </a:moveTo>
                <a:lnTo>
                  <a:pt x="2642301" y="0"/>
                </a:lnTo>
                <a:lnTo>
                  <a:pt x="2642301" y="2642301"/>
                </a:lnTo>
                <a:lnTo>
                  <a:pt x="0" y="26423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Box 14"/>
          <p:cNvSpPr/>
          <p:nvPr/>
        </p:nvSpPr>
        <p:spPr>
          <a:xfrm>
            <a:off x="708120" y="1657080"/>
            <a:ext cx="8435160" cy="4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Identificação dos Problemas: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TextBox 15"/>
          <p:cNvSpPr/>
          <p:nvPr/>
        </p:nvSpPr>
        <p:spPr>
          <a:xfrm>
            <a:off x="467640" y="421920"/>
            <a:ext cx="158760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6100"/>
              </a:lnSpc>
              <a:buNone/>
            </a:pPr>
            <a:r>
              <a:rPr b="1" lang="en-US" sz="57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DIAGNÓSTICO DOS PROBLEMAS</a:t>
            </a:r>
            <a:endParaRPr b="0" lang="pt-BR" sz="5700" spc="-1" strike="noStrike">
              <a:latin typeface="Arial"/>
            </a:endParaRPr>
          </a:p>
        </p:txBody>
      </p:sp>
      <p:sp>
        <p:nvSpPr>
          <p:cNvPr id="103" name="TextBox 16"/>
          <p:cNvSpPr/>
          <p:nvPr/>
        </p:nvSpPr>
        <p:spPr>
          <a:xfrm>
            <a:off x="12494520" y="4462200"/>
            <a:ext cx="5901120" cy="4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Impacto dos Problemas: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4" name="TextBox 17"/>
          <p:cNvSpPr/>
          <p:nvPr/>
        </p:nvSpPr>
        <p:spPr>
          <a:xfrm>
            <a:off x="600120" y="7658640"/>
            <a:ext cx="5519520" cy="86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Causas dos Problemas:</a:t>
            </a:r>
            <a:endParaRPr b="0" lang="pt-BR" sz="3200" spc="-1" strike="noStrike">
              <a:latin typeface="Arial"/>
            </a:endParaRPr>
          </a:p>
          <a:p>
            <a:pPr algn="just">
              <a:lnSpc>
                <a:spcPts val="3424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5" name="TextBox 18"/>
          <p:cNvSpPr/>
          <p:nvPr/>
        </p:nvSpPr>
        <p:spPr>
          <a:xfrm>
            <a:off x="503640" y="8548560"/>
            <a:ext cx="15819480" cy="13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Ausência de um sistema centralizado para gerenciar operações.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Falta de automação nos processos de faturamento, clientes e controle de recursos.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ts val="364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6" name="TextBox 19"/>
          <p:cNvSpPr/>
          <p:nvPr/>
        </p:nvSpPr>
        <p:spPr>
          <a:xfrm>
            <a:off x="3872160" y="5222880"/>
            <a:ext cx="15819480" cy="18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Insatisfação dos clientes com atrasos no suporte e faturamento.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Custos operacionais elevados devido à falta de automação.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Tomada de decisões prejudicada por ausência de relatórios centralizados.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ts val="364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" name="Group 3"/>
          <p:cNvGrpSpPr/>
          <p:nvPr/>
        </p:nvGrpSpPr>
        <p:grpSpPr>
          <a:xfrm>
            <a:off x="-1541520" y="1754280"/>
            <a:ext cx="9612360" cy="915120"/>
            <a:chOff x="-1541520" y="1754280"/>
            <a:chExt cx="9612360" cy="915120"/>
          </a:xfrm>
        </p:grpSpPr>
        <p:sp>
          <p:nvSpPr>
            <p:cNvPr id="109" name="Freeform 4"/>
            <p:cNvSpPr/>
            <p:nvPr/>
          </p:nvSpPr>
          <p:spPr>
            <a:xfrm>
              <a:off x="-1541520" y="1935000"/>
              <a:ext cx="9612360" cy="73440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TextBox 5"/>
            <p:cNvSpPr/>
            <p:nvPr/>
          </p:nvSpPr>
          <p:spPr>
            <a:xfrm>
              <a:off x="-1541520" y="1754280"/>
              <a:ext cx="9612360" cy="915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" name="Group 6"/>
          <p:cNvGrpSpPr/>
          <p:nvPr/>
        </p:nvGrpSpPr>
        <p:grpSpPr>
          <a:xfrm>
            <a:off x="11509200" y="4594320"/>
            <a:ext cx="7731000" cy="916920"/>
            <a:chOff x="11509200" y="4594320"/>
            <a:chExt cx="7731000" cy="916920"/>
          </a:xfrm>
        </p:grpSpPr>
        <p:sp>
          <p:nvSpPr>
            <p:cNvPr id="112" name="Freeform 7"/>
            <p:cNvSpPr/>
            <p:nvPr/>
          </p:nvSpPr>
          <p:spPr>
            <a:xfrm>
              <a:off x="11509200" y="4775400"/>
              <a:ext cx="7731000" cy="735840"/>
            </a:xfrm>
            <a:custGeom>
              <a:avLst/>
              <a:gdLst/>
              <a:ahLst/>
              <a:rect l="l" t="t" r="r" b="b"/>
              <a:pathLst>
                <a:path w="2036323" h="193968">
                  <a:moveTo>
                    <a:pt x="0" y="0"/>
                  </a:moveTo>
                  <a:lnTo>
                    <a:pt x="2036323" y="0"/>
                  </a:lnTo>
                  <a:lnTo>
                    <a:pt x="2036323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TextBox 8"/>
            <p:cNvSpPr/>
            <p:nvPr/>
          </p:nvSpPr>
          <p:spPr>
            <a:xfrm>
              <a:off x="11509200" y="4594320"/>
              <a:ext cx="7731000" cy="91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" name="Group 9"/>
          <p:cNvGrpSpPr/>
          <p:nvPr/>
        </p:nvGrpSpPr>
        <p:grpSpPr>
          <a:xfrm>
            <a:off x="-1199160" y="7338600"/>
            <a:ext cx="9270360" cy="916920"/>
            <a:chOff x="-1199160" y="7338600"/>
            <a:chExt cx="9270360" cy="916920"/>
          </a:xfrm>
        </p:grpSpPr>
        <p:sp>
          <p:nvSpPr>
            <p:cNvPr id="115" name="Freeform 10"/>
            <p:cNvSpPr/>
            <p:nvPr/>
          </p:nvSpPr>
          <p:spPr>
            <a:xfrm>
              <a:off x="-1199160" y="7519680"/>
              <a:ext cx="9270360" cy="735840"/>
            </a:xfrm>
            <a:custGeom>
              <a:avLst/>
              <a:gdLst/>
              <a:ahLst/>
              <a:rect l="l" t="t" r="r" b="b"/>
              <a:pathLst>
                <a:path w="2441780" h="193968">
                  <a:moveTo>
                    <a:pt x="0" y="0"/>
                  </a:moveTo>
                  <a:lnTo>
                    <a:pt x="2441780" y="0"/>
                  </a:lnTo>
                  <a:lnTo>
                    <a:pt x="2441780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TextBox 11"/>
            <p:cNvSpPr/>
            <p:nvPr/>
          </p:nvSpPr>
          <p:spPr>
            <a:xfrm>
              <a:off x="-1199160" y="7338600"/>
              <a:ext cx="9270360" cy="91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7" name="Freeform 12"/>
          <p:cNvSpPr/>
          <p:nvPr/>
        </p:nvSpPr>
        <p:spPr>
          <a:xfrm>
            <a:off x="15156000" y="204120"/>
            <a:ext cx="2603160" cy="2560320"/>
          </a:xfrm>
          <a:custGeom>
            <a:avLst/>
            <a:gdLst/>
            <a:ahLst/>
            <a:rect l="l" t="t" r="r" b="b"/>
            <a:pathLst>
              <a:path w="2603731" h="2561125">
                <a:moveTo>
                  <a:pt x="0" y="0"/>
                </a:moveTo>
                <a:lnTo>
                  <a:pt x="2603731" y="0"/>
                </a:lnTo>
                <a:lnTo>
                  <a:pt x="2603731" y="2561124"/>
                </a:lnTo>
                <a:lnTo>
                  <a:pt x="0" y="25611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TextBox 13"/>
          <p:cNvSpPr/>
          <p:nvPr/>
        </p:nvSpPr>
        <p:spPr>
          <a:xfrm>
            <a:off x="528480" y="2965320"/>
            <a:ext cx="17230680" cy="13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Necessidade de integrar dados de clientes, serviços e faturamento em um único sistema.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Dependência de processos manuais no atendimento e gerenciamento de serviços.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ts val="364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9" name="TextBox 14"/>
          <p:cNvSpPr/>
          <p:nvPr/>
        </p:nvSpPr>
        <p:spPr>
          <a:xfrm>
            <a:off x="708120" y="2084400"/>
            <a:ext cx="8435160" cy="4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Desafios Internos: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0" name="TextBox 15"/>
          <p:cNvSpPr/>
          <p:nvPr/>
        </p:nvSpPr>
        <p:spPr>
          <a:xfrm>
            <a:off x="467640" y="421920"/>
            <a:ext cx="1677600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6100"/>
              </a:lnSpc>
              <a:buNone/>
            </a:pPr>
            <a:r>
              <a:rPr b="1" lang="en-US" sz="57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DIAGNÓSTICO DOS PROBLEMAS</a:t>
            </a:r>
            <a:endParaRPr b="0" lang="pt-BR" sz="5700" spc="-1" strike="noStrike">
              <a:latin typeface="Arial"/>
            </a:endParaRPr>
          </a:p>
        </p:txBody>
      </p:sp>
      <p:sp>
        <p:nvSpPr>
          <p:cNvPr id="121" name="TextBox 16"/>
          <p:cNvSpPr/>
          <p:nvPr/>
        </p:nvSpPr>
        <p:spPr>
          <a:xfrm>
            <a:off x="11724120" y="4925520"/>
            <a:ext cx="13127400" cy="4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Desafios Externos: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2" name="TextBox 17"/>
          <p:cNvSpPr/>
          <p:nvPr/>
        </p:nvSpPr>
        <p:spPr>
          <a:xfrm>
            <a:off x="708120" y="7694640"/>
            <a:ext cx="6766920" cy="4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Implicações Futuras: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3" name="TextBox 18"/>
          <p:cNvSpPr/>
          <p:nvPr/>
        </p:nvSpPr>
        <p:spPr>
          <a:xfrm>
            <a:off x="503640" y="8548560"/>
            <a:ext cx="1581948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640"/>
              </a:lnSpc>
              <a:buNone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A HoppeHosting pode perder clientes para concorrentes mais eficientes e enfrentar dificuldades para escalar suas operações sem uma gestão centralizada e integrada.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24" name="TextBox 19"/>
          <p:cNvSpPr/>
          <p:nvPr/>
        </p:nvSpPr>
        <p:spPr>
          <a:xfrm>
            <a:off x="1293120" y="5709600"/>
            <a:ext cx="17251200" cy="13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Concorrência com grandes empresas que já utilizam sistemas automatizados.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Crescentes exigências regulatórias, como conformidade com a LGPD e proteção de dados.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ts val="364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" name="Group 3"/>
          <p:cNvGrpSpPr/>
          <p:nvPr/>
        </p:nvGrpSpPr>
        <p:grpSpPr>
          <a:xfrm>
            <a:off x="-1541520" y="1978920"/>
            <a:ext cx="9612360" cy="915480"/>
            <a:chOff x="-1541520" y="1978920"/>
            <a:chExt cx="9612360" cy="915480"/>
          </a:xfrm>
        </p:grpSpPr>
        <p:sp>
          <p:nvSpPr>
            <p:cNvPr id="127" name="Freeform 4"/>
            <p:cNvSpPr/>
            <p:nvPr/>
          </p:nvSpPr>
          <p:spPr>
            <a:xfrm>
              <a:off x="-1541520" y="2160000"/>
              <a:ext cx="9612360" cy="73440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TextBox 5"/>
            <p:cNvSpPr/>
            <p:nvPr/>
          </p:nvSpPr>
          <p:spPr>
            <a:xfrm>
              <a:off x="-1541520" y="1978920"/>
              <a:ext cx="9612360" cy="915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9" name="Group 6"/>
          <p:cNvGrpSpPr/>
          <p:nvPr/>
        </p:nvGrpSpPr>
        <p:grpSpPr>
          <a:xfrm>
            <a:off x="10980720" y="6210000"/>
            <a:ext cx="7731000" cy="916920"/>
            <a:chOff x="10980720" y="6210000"/>
            <a:chExt cx="7731000" cy="916920"/>
          </a:xfrm>
        </p:grpSpPr>
        <p:sp>
          <p:nvSpPr>
            <p:cNvPr id="130" name="Freeform 7"/>
            <p:cNvSpPr/>
            <p:nvPr/>
          </p:nvSpPr>
          <p:spPr>
            <a:xfrm>
              <a:off x="10980720" y="6391080"/>
              <a:ext cx="7731000" cy="735840"/>
            </a:xfrm>
            <a:custGeom>
              <a:avLst/>
              <a:gdLst/>
              <a:ahLst/>
              <a:rect l="l" t="t" r="r" b="b"/>
              <a:pathLst>
                <a:path w="2036323" h="193968">
                  <a:moveTo>
                    <a:pt x="0" y="0"/>
                  </a:moveTo>
                  <a:lnTo>
                    <a:pt x="2036323" y="0"/>
                  </a:lnTo>
                  <a:lnTo>
                    <a:pt x="2036323" y="193968"/>
                  </a:lnTo>
                  <a:lnTo>
                    <a:pt x="0" y="193968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TextBox 8"/>
            <p:cNvSpPr/>
            <p:nvPr/>
          </p:nvSpPr>
          <p:spPr>
            <a:xfrm>
              <a:off x="10980720" y="6210000"/>
              <a:ext cx="7731000" cy="91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" name="Freeform 9"/>
          <p:cNvSpPr/>
          <p:nvPr/>
        </p:nvSpPr>
        <p:spPr>
          <a:xfrm>
            <a:off x="2190600" y="6391080"/>
            <a:ext cx="3133440" cy="3288960"/>
          </a:xfrm>
          <a:custGeom>
            <a:avLst/>
            <a:gdLst/>
            <a:ahLst/>
            <a:rect l="l" t="t" r="r" b="b"/>
            <a:pathLst>
              <a:path w="3134327" h="3289847">
                <a:moveTo>
                  <a:pt x="0" y="0"/>
                </a:moveTo>
                <a:lnTo>
                  <a:pt x="3134327" y="0"/>
                </a:lnTo>
                <a:lnTo>
                  <a:pt x="3134327" y="3289847"/>
                </a:lnTo>
                <a:lnTo>
                  <a:pt x="0" y="328984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Freeform 10"/>
          <p:cNvSpPr/>
          <p:nvPr/>
        </p:nvSpPr>
        <p:spPr>
          <a:xfrm>
            <a:off x="14293440" y="1831680"/>
            <a:ext cx="4218840" cy="3467160"/>
          </a:xfrm>
          <a:custGeom>
            <a:avLst/>
            <a:gdLst/>
            <a:ahLst/>
            <a:rect l="l" t="t" r="r" b="b"/>
            <a:pathLst>
              <a:path w="4219577" h="3467725">
                <a:moveTo>
                  <a:pt x="0" y="0"/>
                </a:moveTo>
                <a:lnTo>
                  <a:pt x="4219577" y="0"/>
                </a:lnTo>
                <a:lnTo>
                  <a:pt x="4219577" y="3467725"/>
                </a:lnTo>
                <a:lnTo>
                  <a:pt x="0" y="34677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38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Box 11"/>
          <p:cNvSpPr/>
          <p:nvPr/>
        </p:nvSpPr>
        <p:spPr>
          <a:xfrm>
            <a:off x="183960" y="3253320"/>
            <a:ext cx="17230680" cy="231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Automação de Faturas e Pagamentos: Emissão e integração automáticas.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Suporte ao Cliente: Sistema de tickets e base de conhecimento.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Provisionamento de Serviços: Ativação automática conforme pagamento.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Relatórios Gerenciais: Relatórios financeiros e de desempenho.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ts val="364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5" name="TextBox 12"/>
          <p:cNvSpPr/>
          <p:nvPr/>
        </p:nvSpPr>
        <p:spPr>
          <a:xfrm>
            <a:off x="708120" y="2309400"/>
            <a:ext cx="8435160" cy="4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WHMCS: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6" name="TextBox 13"/>
          <p:cNvSpPr/>
          <p:nvPr/>
        </p:nvSpPr>
        <p:spPr>
          <a:xfrm>
            <a:off x="1116000" y="650520"/>
            <a:ext cx="16055640" cy="7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6100"/>
              </a:lnSpc>
              <a:buNone/>
            </a:pPr>
            <a:r>
              <a:rPr b="1" lang="en-US" sz="57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PROPOSTA DE SOLUÇÃO TECNOLÓGICA</a:t>
            </a:r>
            <a:endParaRPr b="0" lang="pt-BR" sz="5700" spc="-1" strike="noStrike">
              <a:latin typeface="Arial"/>
            </a:endParaRPr>
          </a:p>
        </p:txBody>
      </p:sp>
      <p:sp>
        <p:nvSpPr>
          <p:cNvPr id="137" name="TextBox 14"/>
          <p:cNvSpPr/>
          <p:nvPr/>
        </p:nvSpPr>
        <p:spPr>
          <a:xfrm>
            <a:off x="11195640" y="6541200"/>
            <a:ext cx="13127400" cy="43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424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Fluxo de Dados: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8" name="TextBox 15"/>
          <p:cNvSpPr/>
          <p:nvPr/>
        </p:nvSpPr>
        <p:spPr>
          <a:xfrm>
            <a:off x="8223840" y="7632000"/>
            <a:ext cx="18171360" cy="231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Faturas: Geração automática e relatórios.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Tickets: Atendimento e histórico.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Serviços: Ativação e notificações.</a:t>
            </a:r>
            <a:endParaRPr b="0" lang="pt-BR" sz="2600" spc="-1" strike="noStrike">
              <a:latin typeface="Arial"/>
            </a:endParaRPr>
          </a:p>
          <a:p>
            <a:pPr lvl="1" marL="561240" indent="-280800" algn="just">
              <a:lnSpc>
                <a:spcPts val="364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latin typeface="Hagrid Text"/>
                <a:ea typeface="Hagrid Text"/>
              </a:rPr>
              <a:t>Relatórios: Consolidação e detalhamento.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ts val="364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TextBox 7"/>
          <p:cNvSpPr/>
          <p:nvPr/>
        </p:nvSpPr>
        <p:spPr>
          <a:xfrm>
            <a:off x="352800" y="2074680"/>
            <a:ext cx="17581680" cy="22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Melhorias nos Processos: Redução de processos manuais, permitindo foco em atividades estratégicas.</a:t>
            </a:r>
            <a:endParaRPr b="0" lang="pt-BR" sz="2500" spc="-1" strike="noStrike">
              <a:latin typeface="Arial"/>
            </a:endParaRPr>
          </a:p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Impacto na Produtividade: Aumento na produtividade com menos erros e tempos de resposta mais rápidos.</a:t>
            </a:r>
            <a:endParaRPr b="0" lang="pt-BR" sz="2500" spc="-1" strike="noStrike">
              <a:latin typeface="Arial"/>
            </a:endParaRPr>
          </a:p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Resultados Financeiros: Redução da inadimplência e custos operacionais, aumento da receita.</a:t>
            </a:r>
            <a:endParaRPr b="0" lang="pt-BR" sz="2500" spc="-1" strike="noStrike">
              <a:latin typeface="Arial"/>
            </a:endParaRPr>
          </a:p>
          <a:p>
            <a:pPr algn="just">
              <a:lnSpc>
                <a:spcPts val="3501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1" name="TextBox 12"/>
          <p:cNvSpPr/>
          <p:nvPr/>
        </p:nvSpPr>
        <p:spPr>
          <a:xfrm>
            <a:off x="352800" y="6689520"/>
            <a:ext cx="17581680" cy="133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Melhoria na satisfação do cliente com maior transparência e tempos de resposta mais rápidos.</a:t>
            </a:r>
            <a:endParaRPr b="0" lang="pt-BR" sz="2500" spc="-1" strike="noStrike">
              <a:latin typeface="Arial"/>
            </a:endParaRPr>
          </a:p>
          <a:p>
            <a:pPr lvl="1" marL="539640" indent="-270000" algn="just">
              <a:lnSpc>
                <a:spcPts val="3501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ffffff"/>
                </a:solidFill>
                <a:latin typeface="Hagrid Text"/>
                <a:ea typeface="Hagrid Text"/>
              </a:rPr>
              <a:t>Conformidade com exigências de segurança e proteção de dados.</a:t>
            </a:r>
            <a:endParaRPr b="0" lang="pt-BR" sz="2500" spc="-1" strike="noStrike">
              <a:latin typeface="Arial"/>
            </a:endParaRPr>
          </a:p>
          <a:p>
            <a:pPr algn="just">
              <a:lnSpc>
                <a:spcPts val="3501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grpSp>
        <p:nvGrpSpPr>
          <p:cNvPr id="142" name="Group 1"/>
          <p:cNvGrpSpPr/>
          <p:nvPr/>
        </p:nvGrpSpPr>
        <p:grpSpPr>
          <a:xfrm>
            <a:off x="5058000" y="360000"/>
            <a:ext cx="8109360" cy="1284120"/>
            <a:chOff x="5058000" y="360000"/>
            <a:chExt cx="8109360" cy="1284120"/>
          </a:xfrm>
        </p:grpSpPr>
        <p:sp>
          <p:nvSpPr>
            <p:cNvPr id="143" name="Freeform 1"/>
            <p:cNvSpPr/>
            <p:nvPr/>
          </p:nvSpPr>
          <p:spPr>
            <a:xfrm>
              <a:off x="5058000" y="614160"/>
              <a:ext cx="8109360" cy="102996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TextBox 4"/>
            <p:cNvSpPr/>
            <p:nvPr/>
          </p:nvSpPr>
          <p:spPr>
            <a:xfrm>
              <a:off x="5058000" y="360000"/>
              <a:ext cx="8109360" cy="1283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" name="TextBox 6"/>
          <p:cNvSpPr/>
          <p:nvPr/>
        </p:nvSpPr>
        <p:spPr>
          <a:xfrm>
            <a:off x="5407560" y="885600"/>
            <a:ext cx="773208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601"/>
              </a:lnSpc>
              <a:buNone/>
            </a:pPr>
            <a:r>
              <a:rPr b="1" lang="en-US" sz="43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BENEFÍCIOS ESPERADOS</a:t>
            </a:r>
            <a:endParaRPr b="0" lang="pt-BR" sz="4300" spc="-1" strike="noStrike">
              <a:latin typeface="Arial"/>
            </a:endParaRPr>
          </a:p>
        </p:txBody>
      </p:sp>
      <p:grpSp>
        <p:nvGrpSpPr>
          <p:cNvPr id="146" name="Group 2"/>
          <p:cNvGrpSpPr/>
          <p:nvPr/>
        </p:nvGrpSpPr>
        <p:grpSpPr>
          <a:xfrm>
            <a:off x="5094000" y="4932000"/>
            <a:ext cx="8225640" cy="1284120"/>
            <a:chOff x="5094000" y="4932000"/>
            <a:chExt cx="8225640" cy="1284120"/>
          </a:xfrm>
        </p:grpSpPr>
        <p:sp>
          <p:nvSpPr>
            <p:cNvPr id="147" name="Freeform 3"/>
            <p:cNvSpPr/>
            <p:nvPr/>
          </p:nvSpPr>
          <p:spPr>
            <a:xfrm>
              <a:off x="5094000" y="5186160"/>
              <a:ext cx="8225640" cy="1029960"/>
            </a:xfrm>
            <a:custGeom>
              <a:avLst/>
              <a:gdLst/>
              <a:ahLst/>
              <a:rect l="l" t="t" r="r" b="b"/>
              <a:pathLst>
                <a:path w="2531869" h="193579">
                  <a:moveTo>
                    <a:pt x="0" y="0"/>
                  </a:moveTo>
                  <a:lnTo>
                    <a:pt x="2531869" y="0"/>
                  </a:lnTo>
                  <a:lnTo>
                    <a:pt x="2531869" y="193579"/>
                  </a:lnTo>
                  <a:lnTo>
                    <a:pt x="0" y="193579"/>
                  </a:lnTo>
                  <a:close/>
                </a:path>
              </a:pathLst>
            </a:custGeom>
            <a:solidFill>
              <a:srgbClr val="1b789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TextBox 26"/>
            <p:cNvSpPr/>
            <p:nvPr/>
          </p:nvSpPr>
          <p:spPr>
            <a:xfrm>
              <a:off x="5094000" y="4932000"/>
              <a:ext cx="8225640" cy="1283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9" name="TextBox 11"/>
          <p:cNvSpPr/>
          <p:nvPr/>
        </p:nvSpPr>
        <p:spPr>
          <a:xfrm>
            <a:off x="5238000" y="5436000"/>
            <a:ext cx="8225640" cy="5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4493"/>
              </a:lnSpc>
              <a:buNone/>
            </a:pPr>
            <a:r>
              <a:rPr b="1" lang="en-US" sz="4200" spc="-1" strike="noStrike">
                <a:solidFill>
                  <a:srgbClr val="ffffff"/>
                </a:solidFill>
                <a:latin typeface="Hagrid Text Bold"/>
                <a:ea typeface="Hagrid Text Bold"/>
              </a:rPr>
              <a:t>BENEFÍCIOS RESULTANTES</a:t>
            </a:r>
            <a:endParaRPr b="0" lang="pt-BR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DAGQmMSTlWg</dc:identifier>
  <dc:language>pt-BR</dc:language>
  <cp:lastModifiedBy/>
  <dcterms:modified xsi:type="dcterms:W3CDTF">2024-09-19T18:33:46Z</dcterms:modified>
  <cp:revision>11</cp:revision>
  <dc:subject/>
  <dc:title>Apresentação de projetos animada moderna preto rosa e cinza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